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9" r:id="rId4"/>
    <p:sldId id="281" r:id="rId5"/>
    <p:sldId id="282" r:id="rId6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orient="horz" pos="528">
          <p15:clr>
            <a:srgbClr val="A4A3A4"/>
          </p15:clr>
        </p15:guide>
        <p15:guide id="3" orient="horz" pos="5280">
          <p15:clr>
            <a:srgbClr val="A4A3A4"/>
          </p15:clr>
        </p15:guide>
        <p15:guide id="4" pos="3744">
          <p15:clr>
            <a:srgbClr val="A4A3A4"/>
          </p15:clr>
        </p15:guide>
        <p15:guide id="5" pos="5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2216" autoAdjust="0"/>
  </p:normalViewPr>
  <p:slideViewPr>
    <p:cSldViewPr>
      <p:cViewPr varScale="1">
        <p:scale>
          <a:sx n="58" d="100"/>
          <a:sy n="58" d="100"/>
        </p:scale>
        <p:origin x="1776" y="72"/>
      </p:cViewPr>
      <p:guideLst>
        <p:guide orient="horz" pos="2880"/>
        <p:guide orient="horz" pos="528"/>
        <p:guide orient="horz" pos="5280"/>
        <p:guide pos="3744"/>
        <p:guide pos="5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0427-B258-493C-8A3D-A61EE4414855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D96-2CAD-492A-9D6F-76F708779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0427-B258-493C-8A3D-A61EE4414855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D96-2CAD-492A-9D6F-76F708779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0427-B258-493C-8A3D-A61EE4414855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D96-2CAD-492A-9D6F-76F708779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0427-B258-493C-8A3D-A61EE4414855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D96-2CAD-492A-9D6F-76F708779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0427-B258-493C-8A3D-A61EE4414855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D96-2CAD-492A-9D6F-76F708779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0427-B258-493C-8A3D-A61EE4414855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D96-2CAD-492A-9D6F-76F708779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0427-B258-493C-8A3D-A61EE4414855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D96-2CAD-492A-9D6F-76F708779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0427-B258-493C-8A3D-A61EE4414855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D96-2CAD-492A-9D6F-76F708779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0427-B258-493C-8A3D-A61EE4414855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D96-2CAD-492A-9D6F-76F708779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0427-B258-493C-8A3D-A61EE4414855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D96-2CAD-492A-9D6F-76F708779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0427-B258-493C-8A3D-A61EE4414855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D96-2CAD-492A-9D6F-76F708779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80427-B258-493C-8A3D-A61EE4414855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E3D96-2CAD-492A-9D6F-76F708779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895600"/>
            <a:ext cx="5791200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Britannic Bold" pitchFamily="34" charset="0"/>
                <a:cs typeface="Aharoni" pitchFamily="2" charset="-79"/>
              </a:rPr>
              <a:t>THE FLORIDA ENTOMOLOGICAL SOCIETY</a:t>
            </a:r>
            <a:endParaRPr lang="en-US" sz="2200" dirty="0" smtClean="0">
              <a:latin typeface="Britannic Bold" pitchFamily="34" charset="0"/>
            </a:endParaRPr>
          </a:p>
          <a:p>
            <a:pPr algn="ctr"/>
            <a:endParaRPr lang="en-US" sz="800" dirty="0" smtClean="0"/>
          </a:p>
          <a:p>
            <a:pPr algn="ctr"/>
            <a:r>
              <a:rPr lang="en-US" sz="800" dirty="0" smtClean="0"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Palatino Linotype" pitchFamily="18" charset="0"/>
                <a:cs typeface="Times New Roman" pitchFamily="18" charset="0"/>
              </a:rPr>
              <a:t>PRESENTS  THE </a:t>
            </a:r>
          </a:p>
          <a:p>
            <a:pPr algn="ctr"/>
            <a:endParaRPr lang="en-US" dirty="0" smtClean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n-US" sz="900" dirty="0" smtClean="0">
                <a:latin typeface="Palatino Linotype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en-US" dirty="0" smtClean="0">
                <a:latin typeface="Palatino Linotype" pitchFamily="18" charset="0"/>
                <a:cs typeface="Times New Roman" pitchFamily="18" charset="0"/>
              </a:rPr>
              <a:t>2018 ENTOMOLOGIST OF THE YEAR AWARD</a:t>
            </a:r>
          </a:p>
          <a:p>
            <a:pPr algn="ctr"/>
            <a:endParaRPr lang="en-US" dirty="0" smtClean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latin typeface="Palatino Linotype" pitchFamily="18" charset="0"/>
                <a:cs typeface="Times New Roman" pitchFamily="18" charset="0"/>
              </a:rPr>
              <a:t>TO</a:t>
            </a:r>
          </a:p>
          <a:p>
            <a:pPr algn="ctr"/>
            <a:endParaRPr lang="en-US" dirty="0" smtClean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n-US" sz="3200" b="1" i="1" dirty="0" smtClean="0">
                <a:latin typeface="Palatino Linotype" pitchFamily="18" charset="0"/>
              </a:rPr>
              <a:t>Steven M. Valles</a:t>
            </a:r>
          </a:p>
          <a:p>
            <a:pPr algn="ctr"/>
            <a:endParaRPr lang="en-US" i="1" dirty="0" smtClean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n-US" b="1" dirty="0">
                <a:latin typeface="Palatino Linotype" pitchFamily="18" charset="0"/>
                <a:cs typeface="Times New Roman" pitchFamily="18" charset="0"/>
              </a:rPr>
              <a:t>For Outstanding Contributions in the </a:t>
            </a:r>
            <a:r>
              <a:rPr lang="en-US" b="1" dirty="0" smtClean="0">
                <a:latin typeface="Palatino Linotype" pitchFamily="18" charset="0"/>
                <a:cs typeface="Times New Roman" pitchFamily="18" charset="0"/>
              </a:rPr>
              <a:t>Identification, and Characterization of Viruses in Ants and Their Management</a:t>
            </a:r>
            <a:endParaRPr lang="en-US" sz="1400" dirty="0">
              <a:latin typeface="Palatino Linotype" pitchFamily="18" charset="0"/>
              <a:cs typeface="Times New Roman" pitchFamily="18" charset="0"/>
            </a:endParaRPr>
          </a:p>
          <a:p>
            <a:pPr algn="ctr"/>
            <a:endParaRPr lang="en-US" sz="1400" dirty="0" smtClean="0">
              <a:latin typeface="Palatino Linotype" pitchFamily="18" charset="0"/>
              <a:cs typeface="Times New Roman" pitchFamily="18" charset="0"/>
            </a:endParaRPr>
          </a:p>
          <a:p>
            <a:pPr algn="ctr"/>
            <a:endParaRPr lang="en-US" sz="1400" dirty="0" smtClean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n-US" sz="1400" dirty="0">
                <a:latin typeface="Palatino Linotype" pitchFamily="18" charset="0"/>
                <a:cs typeface="Times New Roman" pitchFamily="18" charset="0"/>
              </a:rPr>
              <a:t>Awarded on this </a:t>
            </a:r>
            <a:r>
              <a:rPr lang="en-US" sz="1400" dirty="0" smtClean="0">
                <a:latin typeface="Palatino Linotype" pitchFamily="18" charset="0"/>
                <a:cs typeface="Times New Roman" pitchFamily="18" charset="0"/>
              </a:rPr>
              <a:t>25</a:t>
            </a:r>
            <a:r>
              <a:rPr lang="en-US" sz="1400" baseline="30000" dirty="0" smtClean="0">
                <a:latin typeface="Palatino Linotype" pitchFamily="18" charset="0"/>
                <a:cs typeface="Times New Roman" pitchFamily="18" charset="0"/>
              </a:rPr>
              <a:t>th</a:t>
            </a:r>
            <a:r>
              <a:rPr lang="en-US" sz="1400" dirty="0" smtClean="0"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Palatino Linotype" pitchFamily="18" charset="0"/>
                <a:cs typeface="Times New Roman" pitchFamily="18" charset="0"/>
              </a:rPr>
              <a:t>day of </a:t>
            </a:r>
            <a:r>
              <a:rPr lang="en-US" sz="1400" dirty="0" smtClean="0">
                <a:latin typeface="Palatino Linotype" pitchFamily="18" charset="0"/>
                <a:cs typeface="Times New Roman" pitchFamily="18" charset="0"/>
              </a:rPr>
              <a:t>July </a:t>
            </a:r>
            <a:r>
              <a:rPr lang="en-US" sz="1400" dirty="0">
                <a:latin typeface="Palatino Linotype" pitchFamily="18" charset="0"/>
                <a:cs typeface="Times New Roman" pitchFamily="18" charset="0"/>
              </a:rPr>
              <a:t>at the </a:t>
            </a:r>
            <a:r>
              <a:rPr lang="en-US" sz="1400" dirty="0" smtClean="0">
                <a:latin typeface="Palatino Linotype" pitchFamily="18" charset="0"/>
                <a:cs typeface="Times New Roman" pitchFamily="18" charset="0"/>
              </a:rPr>
              <a:t>2018 </a:t>
            </a:r>
            <a:endParaRPr lang="en-US" sz="1400" dirty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n-US" sz="1400" dirty="0">
                <a:latin typeface="Palatino Linotype" pitchFamily="18" charset="0"/>
                <a:cs typeface="Times New Roman" pitchFamily="18" charset="0"/>
              </a:rPr>
              <a:t>Florida Entomological Society Annual Meeting, </a:t>
            </a:r>
          </a:p>
          <a:p>
            <a:pPr algn="ctr"/>
            <a:r>
              <a:rPr lang="en-US" sz="1400" dirty="0" smtClean="0">
                <a:latin typeface="Palatino Linotype" pitchFamily="18" charset="0"/>
                <a:cs typeface="Times New Roman" pitchFamily="18" charset="0"/>
              </a:rPr>
              <a:t>St. Augustine, Florida</a:t>
            </a:r>
            <a:endParaRPr lang="en-US" sz="1400" dirty="0">
              <a:latin typeface="Palatino Linotype" pitchFamily="18" charset="0"/>
              <a:cs typeface="Times New Roman" pitchFamily="18" charset="0"/>
            </a:endParaRPr>
          </a:p>
          <a:p>
            <a:pPr algn="ctr"/>
            <a:endParaRPr lang="en-US" sz="1400" dirty="0">
              <a:latin typeface="Palatino Linotype" pitchFamily="18" charset="0"/>
              <a:cs typeface="Times New Roman" pitchFamily="18" charset="0"/>
            </a:endParaRPr>
          </a:p>
          <a:p>
            <a:pPr defTabSz="463550"/>
            <a:endParaRPr lang="en-US" sz="1400" dirty="0" smtClean="0">
              <a:latin typeface="Palatino Linotype" pitchFamily="18" charset="0"/>
              <a:cs typeface="Times New Roman" pitchFamily="18" charset="0"/>
            </a:endParaRPr>
          </a:p>
          <a:p>
            <a:pPr defTabSz="463550"/>
            <a:r>
              <a:rPr lang="en-US" sz="1400" dirty="0" smtClean="0"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n-US" sz="1400" dirty="0">
                <a:latin typeface="Palatino Linotype" pitchFamily="18" charset="0"/>
                <a:cs typeface="Times New Roman" pitchFamily="18" charset="0"/>
              </a:rPr>
              <a:t>Heather </a:t>
            </a:r>
            <a:r>
              <a:rPr lang="en-US" sz="1400" dirty="0" err="1">
                <a:latin typeface="Palatino Linotype" pitchFamily="18" charset="0"/>
                <a:cs typeface="Times New Roman" pitchFamily="18" charset="0"/>
              </a:rPr>
              <a:t>McAuslane</a:t>
            </a:r>
            <a:r>
              <a:rPr lang="en-US" sz="1400" dirty="0">
                <a:latin typeface="Palatino Linotype" pitchFamily="18" charset="0"/>
                <a:cs typeface="Times New Roman" pitchFamily="18" charset="0"/>
              </a:rPr>
              <a:t>, President </a:t>
            </a:r>
          </a:p>
        </p:txBody>
      </p:sp>
      <p:pic>
        <p:nvPicPr>
          <p:cNvPr id="3" name="Picture 2" descr="C:\Users\spa\Documents\MREC\Symposia\FES awards\Awards to be posted online\Certificates\Untitled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52397"/>
            <a:ext cx="2120900" cy="212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66" y="152400"/>
            <a:ext cx="6566768" cy="883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43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895600"/>
            <a:ext cx="5791200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Britannic Bold" pitchFamily="34" charset="0"/>
                <a:cs typeface="Aharoni" pitchFamily="2" charset="-79"/>
              </a:rPr>
              <a:t>THE FLORIDA ENTOMOLOGICAL SOCIETY</a:t>
            </a:r>
            <a:endParaRPr lang="en-US" sz="2200" dirty="0" smtClean="0">
              <a:latin typeface="Britannic Bold" pitchFamily="34" charset="0"/>
            </a:endParaRPr>
          </a:p>
          <a:p>
            <a:pPr algn="ctr"/>
            <a:endParaRPr lang="en-US" sz="800" dirty="0" smtClean="0"/>
          </a:p>
          <a:p>
            <a:pPr algn="ctr"/>
            <a:r>
              <a:rPr lang="en-US" sz="800" dirty="0" smtClean="0"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Palatino Linotype" pitchFamily="18" charset="0"/>
                <a:cs typeface="Times New Roman" pitchFamily="18" charset="0"/>
              </a:rPr>
              <a:t>PRESENTS  THE </a:t>
            </a:r>
          </a:p>
          <a:p>
            <a:pPr algn="ctr"/>
            <a:endParaRPr lang="en-US" dirty="0" smtClean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n-US" sz="900" dirty="0" smtClean="0">
                <a:latin typeface="Palatino Linotype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en-US" dirty="0" smtClean="0">
                <a:latin typeface="Palatino Linotype" pitchFamily="18" charset="0"/>
                <a:cs typeface="Times New Roman" pitchFamily="18" charset="0"/>
              </a:rPr>
              <a:t>2018 </a:t>
            </a:r>
            <a:r>
              <a:rPr lang="en-US" dirty="0">
                <a:latin typeface="Palatino Linotype" pitchFamily="18" charset="0"/>
                <a:cs typeface="Times New Roman" pitchFamily="18" charset="0"/>
              </a:rPr>
              <a:t>ANNUAL ACHIEVEMENT AWARD </a:t>
            </a:r>
          </a:p>
          <a:p>
            <a:pPr algn="ctr"/>
            <a:r>
              <a:rPr lang="en-US" dirty="0">
                <a:latin typeface="Palatino Linotype" pitchFamily="18" charset="0"/>
                <a:cs typeface="Times New Roman" pitchFamily="18" charset="0"/>
              </a:rPr>
              <a:t>FOR RESEARCH</a:t>
            </a:r>
          </a:p>
          <a:p>
            <a:pPr algn="ctr"/>
            <a:endParaRPr lang="en-US" dirty="0" smtClean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latin typeface="Palatino Linotype" pitchFamily="18" charset="0"/>
                <a:cs typeface="Times New Roman" pitchFamily="18" charset="0"/>
              </a:rPr>
              <a:t>TO</a:t>
            </a:r>
          </a:p>
          <a:p>
            <a:pPr algn="ctr"/>
            <a:endParaRPr lang="en-US" dirty="0" smtClean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n-US" sz="3200" b="1" i="1" dirty="0" smtClean="0">
                <a:latin typeface="Palatino Linotype" pitchFamily="18" charset="0"/>
              </a:rPr>
              <a:t>Wayne B. Hunter </a:t>
            </a:r>
          </a:p>
          <a:p>
            <a:pPr algn="ctr"/>
            <a:endParaRPr lang="en-US" i="1" dirty="0" smtClean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Palatino Linotype" pitchFamily="18" charset="0"/>
                <a:cs typeface="Times New Roman" pitchFamily="18" charset="0"/>
              </a:rPr>
              <a:t>For Outstanding Contributions in the Field of </a:t>
            </a:r>
          </a:p>
          <a:p>
            <a:pPr algn="ctr"/>
            <a:r>
              <a:rPr lang="en-US" b="1" dirty="0" smtClean="0">
                <a:latin typeface="Palatino Linotype" pitchFamily="18" charset="0"/>
                <a:cs typeface="Times New Roman" pitchFamily="18" charset="0"/>
              </a:rPr>
              <a:t>Vector Management Using Pathogens and </a:t>
            </a:r>
          </a:p>
          <a:p>
            <a:pPr algn="ctr"/>
            <a:r>
              <a:rPr lang="en-US" b="1" dirty="0" smtClean="0">
                <a:latin typeface="Palatino Linotype" pitchFamily="18" charset="0"/>
                <a:cs typeface="Times New Roman" pitchFamily="18" charset="0"/>
              </a:rPr>
              <a:t>Advance Genetic Techniques</a:t>
            </a:r>
            <a:endParaRPr lang="en-US" sz="1400" dirty="0" smtClean="0">
              <a:latin typeface="Palatino Linotype" pitchFamily="18" charset="0"/>
              <a:cs typeface="Times New Roman" pitchFamily="18" charset="0"/>
            </a:endParaRPr>
          </a:p>
          <a:p>
            <a:pPr algn="ctr"/>
            <a:endParaRPr lang="en-US" sz="1400" dirty="0" smtClean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n-US" sz="1400" dirty="0">
                <a:latin typeface="Palatino Linotype" pitchFamily="18" charset="0"/>
                <a:cs typeface="Times New Roman" pitchFamily="18" charset="0"/>
              </a:rPr>
              <a:t>Awarded on this </a:t>
            </a:r>
            <a:r>
              <a:rPr lang="en-US" sz="1400" dirty="0" smtClean="0">
                <a:latin typeface="Palatino Linotype" pitchFamily="18" charset="0"/>
                <a:cs typeface="Times New Roman" pitchFamily="18" charset="0"/>
              </a:rPr>
              <a:t>25</a:t>
            </a:r>
            <a:r>
              <a:rPr lang="en-US" sz="1400" baseline="30000" dirty="0" smtClean="0">
                <a:latin typeface="Palatino Linotype" pitchFamily="18" charset="0"/>
                <a:cs typeface="Times New Roman" pitchFamily="18" charset="0"/>
              </a:rPr>
              <a:t>th</a:t>
            </a:r>
            <a:r>
              <a:rPr lang="en-US" sz="1400" dirty="0" smtClean="0"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Palatino Linotype" pitchFamily="18" charset="0"/>
                <a:cs typeface="Times New Roman" pitchFamily="18" charset="0"/>
              </a:rPr>
              <a:t>day of </a:t>
            </a:r>
            <a:r>
              <a:rPr lang="en-US" sz="1400" dirty="0" smtClean="0">
                <a:latin typeface="Palatino Linotype" pitchFamily="18" charset="0"/>
                <a:cs typeface="Times New Roman" pitchFamily="18" charset="0"/>
              </a:rPr>
              <a:t>July </a:t>
            </a:r>
            <a:r>
              <a:rPr lang="en-US" sz="1400" dirty="0">
                <a:latin typeface="Palatino Linotype" pitchFamily="18" charset="0"/>
                <a:cs typeface="Times New Roman" pitchFamily="18" charset="0"/>
              </a:rPr>
              <a:t>at the </a:t>
            </a:r>
            <a:r>
              <a:rPr lang="en-US" sz="1400" dirty="0" smtClean="0">
                <a:latin typeface="Palatino Linotype" pitchFamily="18" charset="0"/>
                <a:cs typeface="Times New Roman" pitchFamily="18" charset="0"/>
              </a:rPr>
              <a:t>2018 </a:t>
            </a:r>
            <a:endParaRPr lang="en-US" sz="1400" dirty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n-US" sz="1400" dirty="0">
                <a:latin typeface="Palatino Linotype" pitchFamily="18" charset="0"/>
                <a:cs typeface="Times New Roman" pitchFamily="18" charset="0"/>
              </a:rPr>
              <a:t>Florida Entomological Society Annual Meeting, </a:t>
            </a:r>
          </a:p>
          <a:p>
            <a:pPr algn="ctr"/>
            <a:r>
              <a:rPr lang="en-US" sz="1400" dirty="0">
                <a:latin typeface="Palatino Linotype" pitchFamily="18" charset="0"/>
                <a:cs typeface="Times New Roman" pitchFamily="18" charset="0"/>
              </a:rPr>
              <a:t>St. Augustine, Florida</a:t>
            </a:r>
          </a:p>
          <a:p>
            <a:pPr algn="ctr"/>
            <a:endParaRPr lang="en-US" sz="1400" dirty="0">
              <a:latin typeface="Palatino Linotype" pitchFamily="18" charset="0"/>
              <a:cs typeface="Times New Roman" pitchFamily="18" charset="0"/>
            </a:endParaRPr>
          </a:p>
          <a:p>
            <a:pPr defTabSz="463550"/>
            <a:endParaRPr lang="en-US" sz="1400" dirty="0" smtClean="0">
              <a:latin typeface="Palatino Linotype" pitchFamily="18" charset="0"/>
              <a:cs typeface="Times New Roman" pitchFamily="18" charset="0"/>
            </a:endParaRPr>
          </a:p>
          <a:p>
            <a:pPr defTabSz="463550"/>
            <a:r>
              <a:rPr lang="en-US" sz="1400" dirty="0" smtClean="0"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n-US" sz="1400" dirty="0">
                <a:latin typeface="Palatino Linotype" pitchFamily="18" charset="0"/>
                <a:cs typeface="Times New Roman" pitchFamily="18" charset="0"/>
              </a:rPr>
              <a:t>Heather </a:t>
            </a:r>
            <a:r>
              <a:rPr lang="en-US" sz="1400" dirty="0" err="1">
                <a:latin typeface="Palatino Linotype" pitchFamily="18" charset="0"/>
                <a:cs typeface="Times New Roman" pitchFamily="18" charset="0"/>
              </a:rPr>
              <a:t>McAuslane</a:t>
            </a:r>
            <a:r>
              <a:rPr lang="en-US" sz="1400" dirty="0">
                <a:latin typeface="Palatino Linotype" pitchFamily="18" charset="0"/>
                <a:cs typeface="Times New Roman" pitchFamily="18" charset="0"/>
              </a:rPr>
              <a:t>, President </a:t>
            </a:r>
          </a:p>
        </p:txBody>
      </p:sp>
      <p:pic>
        <p:nvPicPr>
          <p:cNvPr id="3" name="Picture 2" descr="C:\Users\spa\Documents\MREC\Symposia\FES awards\Awards to be posted online\Certificates\Untitled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52397"/>
            <a:ext cx="2120900" cy="212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66" y="228600"/>
            <a:ext cx="6566768" cy="883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45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895600"/>
            <a:ext cx="5791200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Britannic Bold" pitchFamily="34" charset="0"/>
                <a:cs typeface="Aharoni" pitchFamily="2" charset="-79"/>
              </a:rPr>
              <a:t>THE FLORIDA ENTOMOLOGICAL SOCIETY</a:t>
            </a:r>
            <a:endParaRPr lang="en-US" sz="2200" dirty="0" smtClean="0">
              <a:latin typeface="Britannic Bold" pitchFamily="34" charset="0"/>
            </a:endParaRPr>
          </a:p>
          <a:p>
            <a:pPr algn="ctr"/>
            <a:endParaRPr lang="en-US" sz="800" dirty="0" smtClean="0"/>
          </a:p>
          <a:p>
            <a:pPr algn="ctr"/>
            <a:r>
              <a:rPr lang="en-US" sz="800" dirty="0" smtClean="0"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Palatino Linotype" pitchFamily="18" charset="0"/>
                <a:cs typeface="Times New Roman" pitchFamily="18" charset="0"/>
              </a:rPr>
              <a:t>PRESENTS  THE </a:t>
            </a:r>
          </a:p>
          <a:p>
            <a:pPr algn="ctr"/>
            <a:endParaRPr lang="en-US" dirty="0" smtClean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n-US" sz="900" dirty="0" smtClean="0">
                <a:latin typeface="Palatino Linotype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en-US" dirty="0" smtClean="0">
                <a:latin typeface="Palatino Linotype" pitchFamily="18" charset="0"/>
                <a:cs typeface="Times New Roman" pitchFamily="18" charset="0"/>
              </a:rPr>
              <a:t>2018 </a:t>
            </a:r>
            <a:r>
              <a:rPr lang="en-US" dirty="0">
                <a:latin typeface="Palatino Linotype" pitchFamily="18" charset="0"/>
                <a:cs typeface="Times New Roman" pitchFamily="18" charset="0"/>
              </a:rPr>
              <a:t>ANNUAL ACHIEVEMENT AWARD </a:t>
            </a:r>
          </a:p>
          <a:p>
            <a:pPr algn="ctr"/>
            <a:r>
              <a:rPr lang="en-US" dirty="0">
                <a:latin typeface="Palatino Linotype" pitchFamily="18" charset="0"/>
                <a:cs typeface="Times New Roman" pitchFamily="18" charset="0"/>
              </a:rPr>
              <a:t>FOR </a:t>
            </a:r>
            <a:r>
              <a:rPr lang="en-US" dirty="0" smtClean="0">
                <a:latin typeface="Palatino Linotype" pitchFamily="18" charset="0"/>
                <a:cs typeface="Times New Roman" pitchFamily="18" charset="0"/>
              </a:rPr>
              <a:t>INDUSTRY</a:t>
            </a:r>
            <a:endParaRPr lang="en-US" dirty="0">
              <a:latin typeface="Palatino Linotype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latin typeface="Palatino Linotype" pitchFamily="18" charset="0"/>
                <a:cs typeface="Times New Roman" pitchFamily="18" charset="0"/>
              </a:rPr>
              <a:t>TO</a:t>
            </a:r>
          </a:p>
          <a:p>
            <a:pPr algn="ctr"/>
            <a:endParaRPr lang="en-US" dirty="0" smtClean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n-US" sz="3200" b="1" i="1" dirty="0">
                <a:latin typeface="Palatino Linotype" pitchFamily="18" charset="0"/>
              </a:rPr>
              <a:t>Robert B. Hickman </a:t>
            </a:r>
            <a:endParaRPr lang="en-US" sz="3200" b="1" i="1" dirty="0" smtClean="0">
              <a:latin typeface="Palatino Linotype" pitchFamily="18" charset="0"/>
            </a:endParaRPr>
          </a:p>
          <a:p>
            <a:pPr algn="ctr"/>
            <a:endParaRPr lang="en-US" i="1" dirty="0" smtClean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Palatino Linotype" pitchFamily="18" charset="0"/>
                <a:cs typeface="Times New Roman" pitchFamily="18" charset="0"/>
              </a:rPr>
              <a:t>For Outstanding Contributions in the Education and Use of Pesticides For Pest Management</a:t>
            </a:r>
          </a:p>
          <a:p>
            <a:pPr algn="ctr"/>
            <a:endParaRPr lang="en-US" sz="1400" b="1" dirty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n-US" sz="1400" dirty="0" smtClean="0">
                <a:latin typeface="Palatino Linotype" pitchFamily="18" charset="0"/>
                <a:cs typeface="Times New Roman" pitchFamily="18" charset="0"/>
              </a:rPr>
              <a:t>Awarded </a:t>
            </a:r>
            <a:r>
              <a:rPr lang="en-US" sz="1400" dirty="0">
                <a:latin typeface="Palatino Linotype" pitchFamily="18" charset="0"/>
                <a:cs typeface="Times New Roman" pitchFamily="18" charset="0"/>
              </a:rPr>
              <a:t>on this </a:t>
            </a:r>
            <a:r>
              <a:rPr lang="en-US" sz="1400" dirty="0" smtClean="0">
                <a:latin typeface="Palatino Linotype" pitchFamily="18" charset="0"/>
                <a:cs typeface="Times New Roman" pitchFamily="18" charset="0"/>
              </a:rPr>
              <a:t>25</a:t>
            </a:r>
            <a:r>
              <a:rPr lang="en-US" sz="1400" baseline="30000" dirty="0" smtClean="0">
                <a:latin typeface="Palatino Linotype" pitchFamily="18" charset="0"/>
                <a:cs typeface="Times New Roman" pitchFamily="18" charset="0"/>
              </a:rPr>
              <a:t>th</a:t>
            </a:r>
            <a:r>
              <a:rPr lang="en-US" sz="1400" dirty="0" smtClean="0"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Palatino Linotype" pitchFamily="18" charset="0"/>
                <a:cs typeface="Times New Roman" pitchFamily="18" charset="0"/>
              </a:rPr>
              <a:t>day of </a:t>
            </a:r>
            <a:r>
              <a:rPr lang="en-US" sz="1400" dirty="0" smtClean="0">
                <a:latin typeface="Palatino Linotype" pitchFamily="18" charset="0"/>
                <a:cs typeface="Times New Roman" pitchFamily="18" charset="0"/>
              </a:rPr>
              <a:t>July </a:t>
            </a:r>
            <a:r>
              <a:rPr lang="en-US" sz="1400" dirty="0">
                <a:latin typeface="Palatino Linotype" pitchFamily="18" charset="0"/>
                <a:cs typeface="Times New Roman" pitchFamily="18" charset="0"/>
              </a:rPr>
              <a:t>at the </a:t>
            </a:r>
            <a:r>
              <a:rPr lang="en-US" sz="1400" dirty="0" smtClean="0">
                <a:latin typeface="Palatino Linotype" pitchFamily="18" charset="0"/>
                <a:cs typeface="Times New Roman" pitchFamily="18" charset="0"/>
              </a:rPr>
              <a:t>2018 </a:t>
            </a:r>
            <a:endParaRPr lang="en-US" sz="1400" dirty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n-US" sz="1400" dirty="0">
                <a:latin typeface="Palatino Linotype" pitchFamily="18" charset="0"/>
                <a:cs typeface="Times New Roman" pitchFamily="18" charset="0"/>
              </a:rPr>
              <a:t>Florida Entomological Society Annual Meeting, </a:t>
            </a:r>
          </a:p>
          <a:p>
            <a:pPr algn="ctr"/>
            <a:r>
              <a:rPr lang="en-US" sz="1400" dirty="0">
                <a:latin typeface="Palatino Linotype" pitchFamily="18" charset="0"/>
                <a:cs typeface="Times New Roman" pitchFamily="18" charset="0"/>
              </a:rPr>
              <a:t>St. Augustine, Florida</a:t>
            </a:r>
          </a:p>
          <a:p>
            <a:pPr algn="ctr"/>
            <a:endParaRPr lang="en-US" sz="1400" dirty="0">
              <a:latin typeface="Palatino Linotype" pitchFamily="18" charset="0"/>
              <a:cs typeface="Times New Roman" pitchFamily="18" charset="0"/>
            </a:endParaRPr>
          </a:p>
          <a:p>
            <a:pPr defTabSz="463550"/>
            <a:endParaRPr lang="en-US" sz="1400" dirty="0" smtClean="0">
              <a:latin typeface="Palatino Linotype" pitchFamily="18" charset="0"/>
              <a:cs typeface="Times New Roman" pitchFamily="18" charset="0"/>
            </a:endParaRPr>
          </a:p>
          <a:p>
            <a:pPr defTabSz="463550"/>
            <a:r>
              <a:rPr lang="en-US" sz="1400" dirty="0" smtClean="0"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n-US" sz="1400" dirty="0">
                <a:latin typeface="Palatino Linotype" pitchFamily="18" charset="0"/>
                <a:cs typeface="Times New Roman" pitchFamily="18" charset="0"/>
              </a:rPr>
              <a:t>Heather </a:t>
            </a:r>
            <a:r>
              <a:rPr lang="en-US" sz="1400" dirty="0" err="1">
                <a:latin typeface="Palatino Linotype" pitchFamily="18" charset="0"/>
                <a:cs typeface="Times New Roman" pitchFamily="18" charset="0"/>
              </a:rPr>
              <a:t>McAuslane</a:t>
            </a:r>
            <a:r>
              <a:rPr lang="en-US" sz="1400" dirty="0">
                <a:latin typeface="Palatino Linotype" pitchFamily="18" charset="0"/>
                <a:cs typeface="Times New Roman" pitchFamily="18" charset="0"/>
              </a:rPr>
              <a:t>, President </a:t>
            </a:r>
          </a:p>
        </p:txBody>
      </p:sp>
      <p:pic>
        <p:nvPicPr>
          <p:cNvPr id="3" name="Picture 2" descr="C:\Users\spa\Documents\MREC\Symposia\FES awards\Awards to be posted online\Certificates\Untitled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52397"/>
            <a:ext cx="2120900" cy="212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66" y="152400"/>
            <a:ext cx="6566768" cy="883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94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895600"/>
            <a:ext cx="5791200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Britannic Bold" pitchFamily="34" charset="0"/>
                <a:cs typeface="Aharoni" pitchFamily="2" charset="-79"/>
              </a:rPr>
              <a:t>THE FLORIDA ENTOMOLOGICAL SOCIETY</a:t>
            </a:r>
            <a:endParaRPr lang="en-US" sz="2200" dirty="0" smtClean="0">
              <a:latin typeface="Britannic Bold" pitchFamily="34" charset="0"/>
            </a:endParaRPr>
          </a:p>
          <a:p>
            <a:pPr algn="ctr"/>
            <a:endParaRPr lang="en-US" sz="800" dirty="0" smtClean="0"/>
          </a:p>
          <a:p>
            <a:pPr algn="ctr"/>
            <a:r>
              <a:rPr lang="en-US" sz="800" dirty="0" smtClean="0"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Palatino Linotype" pitchFamily="18" charset="0"/>
                <a:cs typeface="Times New Roman" pitchFamily="18" charset="0"/>
              </a:rPr>
              <a:t>PRESENTS  THE </a:t>
            </a:r>
          </a:p>
          <a:p>
            <a:pPr algn="ctr"/>
            <a:endParaRPr lang="en-US" dirty="0" smtClean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n-US" sz="900" dirty="0" smtClean="0">
                <a:latin typeface="Palatino Linotype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en-US" dirty="0" smtClean="0">
                <a:latin typeface="Palatino Linotype" pitchFamily="18" charset="0"/>
                <a:cs typeface="Times New Roman" pitchFamily="18" charset="0"/>
              </a:rPr>
              <a:t>2016-2017 PAST PRESIDENT </a:t>
            </a:r>
          </a:p>
          <a:p>
            <a:pPr algn="ctr"/>
            <a:r>
              <a:rPr lang="en-US" dirty="0" smtClean="0">
                <a:latin typeface="Palatino Linotype" pitchFamily="18" charset="0"/>
                <a:cs typeface="Times New Roman" pitchFamily="18" charset="0"/>
              </a:rPr>
              <a:t>APPRECIATION </a:t>
            </a:r>
            <a:r>
              <a:rPr lang="en-US" dirty="0">
                <a:latin typeface="Palatino Linotype" pitchFamily="18" charset="0"/>
                <a:cs typeface="Times New Roman" pitchFamily="18" charset="0"/>
              </a:rPr>
              <a:t>AWARD </a:t>
            </a:r>
          </a:p>
          <a:p>
            <a:pPr algn="ctr"/>
            <a:endParaRPr lang="en-US" dirty="0" smtClean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latin typeface="Palatino Linotype" pitchFamily="18" charset="0"/>
                <a:cs typeface="Times New Roman" pitchFamily="18" charset="0"/>
              </a:rPr>
              <a:t>TO</a:t>
            </a:r>
          </a:p>
          <a:p>
            <a:pPr algn="ctr"/>
            <a:endParaRPr lang="en-US" dirty="0" smtClean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n-US" sz="3200" b="1" i="1" dirty="0" err="1">
                <a:latin typeface="Palatino Linotype" pitchFamily="18" charset="0"/>
              </a:rPr>
              <a:t>Rui</a:t>
            </a:r>
            <a:r>
              <a:rPr lang="en-US" sz="3200" b="1" i="1" dirty="0">
                <a:latin typeface="Palatino Linotype" pitchFamily="18" charset="0"/>
              </a:rPr>
              <a:t>-De </a:t>
            </a:r>
            <a:r>
              <a:rPr lang="en-US" sz="3200" b="1" i="1" dirty="0" err="1" smtClean="0">
                <a:latin typeface="Palatino Linotype" pitchFamily="18" charset="0"/>
              </a:rPr>
              <a:t>Xue</a:t>
            </a:r>
            <a:endParaRPr lang="en-US" sz="3200" b="1" i="1" dirty="0" smtClean="0">
              <a:latin typeface="Palatino Linotype" pitchFamily="18" charset="0"/>
            </a:endParaRPr>
          </a:p>
          <a:p>
            <a:pPr algn="ctr"/>
            <a:endParaRPr lang="en-US" i="1" dirty="0" smtClean="0">
              <a:latin typeface="Palatino Linotype" pitchFamily="18" charset="0"/>
              <a:cs typeface="Times New Roman" pitchFamily="18" charset="0"/>
            </a:endParaRPr>
          </a:p>
          <a:p>
            <a:pPr algn="ctr"/>
            <a:endParaRPr lang="en-US" sz="1400" b="1" dirty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n-US" sz="1400" dirty="0" smtClean="0">
                <a:latin typeface="Palatino Linotype" pitchFamily="18" charset="0"/>
                <a:cs typeface="Times New Roman" pitchFamily="18" charset="0"/>
              </a:rPr>
              <a:t>Awarded </a:t>
            </a:r>
            <a:r>
              <a:rPr lang="en-US" sz="1400" dirty="0">
                <a:latin typeface="Palatino Linotype" pitchFamily="18" charset="0"/>
                <a:cs typeface="Times New Roman" pitchFamily="18" charset="0"/>
              </a:rPr>
              <a:t>on this </a:t>
            </a:r>
            <a:r>
              <a:rPr lang="en-US" sz="1400" dirty="0" smtClean="0">
                <a:latin typeface="Palatino Linotype" pitchFamily="18" charset="0"/>
                <a:cs typeface="Times New Roman" pitchFamily="18" charset="0"/>
              </a:rPr>
              <a:t>25</a:t>
            </a:r>
            <a:r>
              <a:rPr lang="en-US" sz="1400" baseline="30000" dirty="0" smtClean="0">
                <a:latin typeface="Palatino Linotype" pitchFamily="18" charset="0"/>
                <a:cs typeface="Times New Roman" pitchFamily="18" charset="0"/>
              </a:rPr>
              <a:t>th</a:t>
            </a:r>
            <a:r>
              <a:rPr lang="en-US" sz="1400" dirty="0" smtClean="0"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Palatino Linotype" pitchFamily="18" charset="0"/>
                <a:cs typeface="Times New Roman" pitchFamily="18" charset="0"/>
              </a:rPr>
              <a:t>day of </a:t>
            </a:r>
            <a:r>
              <a:rPr lang="en-US" sz="1400" dirty="0" smtClean="0">
                <a:latin typeface="Palatino Linotype" pitchFamily="18" charset="0"/>
                <a:cs typeface="Times New Roman" pitchFamily="18" charset="0"/>
              </a:rPr>
              <a:t>July </a:t>
            </a:r>
            <a:r>
              <a:rPr lang="en-US" sz="1400" dirty="0">
                <a:latin typeface="Palatino Linotype" pitchFamily="18" charset="0"/>
                <a:cs typeface="Times New Roman" pitchFamily="18" charset="0"/>
              </a:rPr>
              <a:t>at the </a:t>
            </a:r>
            <a:r>
              <a:rPr lang="en-US" sz="1400" dirty="0" smtClean="0">
                <a:latin typeface="Palatino Linotype" pitchFamily="18" charset="0"/>
                <a:cs typeface="Times New Roman" pitchFamily="18" charset="0"/>
              </a:rPr>
              <a:t>2018 </a:t>
            </a:r>
            <a:endParaRPr lang="en-US" sz="1400" dirty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n-US" sz="1400" dirty="0">
                <a:latin typeface="Palatino Linotype" pitchFamily="18" charset="0"/>
                <a:cs typeface="Times New Roman" pitchFamily="18" charset="0"/>
              </a:rPr>
              <a:t>Florida Entomological Society Annual Meeting, </a:t>
            </a:r>
          </a:p>
          <a:p>
            <a:pPr algn="ctr"/>
            <a:r>
              <a:rPr lang="en-US" sz="1400" dirty="0">
                <a:latin typeface="Palatino Linotype" pitchFamily="18" charset="0"/>
                <a:cs typeface="Times New Roman" pitchFamily="18" charset="0"/>
              </a:rPr>
              <a:t>St. Augustine, </a:t>
            </a:r>
            <a:r>
              <a:rPr lang="en-US" sz="1400" dirty="0" smtClean="0">
                <a:latin typeface="Palatino Linotype" pitchFamily="18" charset="0"/>
                <a:cs typeface="Times New Roman" pitchFamily="18" charset="0"/>
              </a:rPr>
              <a:t>Florida</a:t>
            </a:r>
            <a:endParaRPr lang="en-US" sz="1400" dirty="0">
              <a:latin typeface="Palatino Linotype" pitchFamily="18" charset="0"/>
              <a:cs typeface="Times New Roman" pitchFamily="18" charset="0"/>
            </a:endParaRPr>
          </a:p>
          <a:p>
            <a:pPr algn="ctr"/>
            <a:endParaRPr lang="en-US" sz="1400" dirty="0">
              <a:latin typeface="Palatino Linotype" pitchFamily="18" charset="0"/>
              <a:cs typeface="Times New Roman" pitchFamily="18" charset="0"/>
            </a:endParaRPr>
          </a:p>
          <a:p>
            <a:pPr defTabSz="463550"/>
            <a:endParaRPr lang="en-US" sz="1400" dirty="0" smtClean="0">
              <a:latin typeface="Palatino Linotype" pitchFamily="18" charset="0"/>
              <a:cs typeface="Times New Roman" pitchFamily="18" charset="0"/>
            </a:endParaRPr>
          </a:p>
          <a:p>
            <a:pPr defTabSz="463550"/>
            <a:endParaRPr lang="en-US" sz="1400" dirty="0" smtClean="0">
              <a:latin typeface="Palatino Linotype" pitchFamily="18" charset="0"/>
              <a:cs typeface="Times New Roman" pitchFamily="18" charset="0"/>
            </a:endParaRPr>
          </a:p>
          <a:p>
            <a:pPr defTabSz="463550"/>
            <a:r>
              <a:rPr lang="en-US" sz="1400" dirty="0" smtClean="0">
                <a:latin typeface="Palatino Linotype" pitchFamily="18" charset="0"/>
                <a:cs typeface="Times New Roman" pitchFamily="18" charset="0"/>
              </a:rPr>
              <a:t>	</a:t>
            </a:r>
            <a:r>
              <a:rPr lang="en-US" sz="1400" dirty="0">
                <a:latin typeface="Palatino Linotype" pitchFamily="18" charset="0"/>
                <a:cs typeface="Times New Roman" pitchFamily="18" charset="0"/>
              </a:rPr>
              <a:t>Heather </a:t>
            </a:r>
            <a:r>
              <a:rPr lang="en-US" sz="1400" dirty="0" err="1">
                <a:latin typeface="Palatino Linotype" pitchFamily="18" charset="0"/>
                <a:cs typeface="Times New Roman" pitchFamily="18" charset="0"/>
              </a:rPr>
              <a:t>McAuslane</a:t>
            </a:r>
            <a:r>
              <a:rPr lang="en-US" sz="1400" dirty="0">
                <a:latin typeface="Palatino Linotype" pitchFamily="18" charset="0"/>
                <a:cs typeface="Times New Roman" pitchFamily="18" charset="0"/>
              </a:rPr>
              <a:t>, President </a:t>
            </a:r>
          </a:p>
        </p:txBody>
      </p:sp>
      <p:pic>
        <p:nvPicPr>
          <p:cNvPr id="3" name="Picture 2" descr="C:\Users\spa\Documents\MREC\Symposia\FES awards\Awards to be posted online\Certificates\Untitled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52397"/>
            <a:ext cx="2120900" cy="212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66" y="-16565"/>
            <a:ext cx="6566768" cy="883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7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895600"/>
            <a:ext cx="5638800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Britannic Bold" pitchFamily="34" charset="0"/>
                <a:cs typeface="Aharoni" pitchFamily="2" charset="-79"/>
              </a:rPr>
              <a:t>FLORIDA ENTOMOLOGICAL SOCIETY</a:t>
            </a:r>
            <a:endParaRPr lang="en-US" sz="2200" dirty="0" smtClean="0">
              <a:latin typeface="Britannic Bold" pitchFamily="34" charset="0"/>
            </a:endParaRPr>
          </a:p>
          <a:p>
            <a:pPr algn="ctr"/>
            <a:endParaRPr lang="en-US" sz="800" dirty="0" smtClean="0"/>
          </a:p>
          <a:p>
            <a:pPr algn="ctr"/>
            <a:r>
              <a:rPr lang="en-US" sz="800" dirty="0" smtClean="0"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Palatino Linotype" pitchFamily="18" charset="0"/>
                <a:cs typeface="Times New Roman" pitchFamily="18" charset="0"/>
              </a:rPr>
              <a:t>PRESENTS  THE </a:t>
            </a:r>
          </a:p>
          <a:p>
            <a:pPr algn="ctr"/>
            <a:r>
              <a:rPr lang="en-US" sz="900" dirty="0" smtClean="0">
                <a:latin typeface="Palatino Linotype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en-US" dirty="0" smtClean="0">
                <a:latin typeface="Palatino Linotype" pitchFamily="18" charset="0"/>
                <a:cs typeface="Times New Roman" pitchFamily="18" charset="0"/>
              </a:rPr>
              <a:t>2018 </a:t>
            </a:r>
            <a:r>
              <a:rPr lang="en-US" dirty="0">
                <a:latin typeface="Palatino Linotype" pitchFamily="18" charset="0"/>
                <a:cs typeface="Times New Roman" pitchFamily="18" charset="0"/>
              </a:rPr>
              <a:t>PIONEER </a:t>
            </a:r>
            <a:r>
              <a:rPr lang="en-US" dirty="0" smtClean="0">
                <a:latin typeface="Palatino Linotype" pitchFamily="18" charset="0"/>
                <a:cs typeface="Times New Roman" pitchFamily="18" charset="0"/>
              </a:rPr>
              <a:t>LECTURE AWARD</a:t>
            </a:r>
          </a:p>
          <a:p>
            <a:pPr algn="ctr"/>
            <a:endParaRPr lang="en-US" dirty="0" smtClean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latin typeface="Palatino Linotype" pitchFamily="18" charset="0"/>
                <a:cs typeface="Times New Roman" pitchFamily="18" charset="0"/>
              </a:rPr>
              <a:t>TO</a:t>
            </a:r>
          </a:p>
          <a:p>
            <a:pPr algn="ctr"/>
            <a:endParaRPr lang="en-US" dirty="0" smtClean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n-US" sz="3200" b="1" i="1" dirty="0">
                <a:solidFill>
                  <a:srgbClr val="FF0000"/>
                </a:solidFill>
                <a:latin typeface="Palatino Linotype" pitchFamily="18" charset="0"/>
                <a:cs typeface="Times New Roman" pitchFamily="18" charset="0"/>
              </a:rPr>
              <a:t>Robert Vander Meer</a:t>
            </a:r>
            <a:endParaRPr lang="en-US" i="1" dirty="0" smtClean="0">
              <a:solidFill>
                <a:srgbClr val="FF0000"/>
              </a:solidFill>
              <a:latin typeface="Palatino Linotype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solidFill>
                <a:srgbClr val="FF0000"/>
              </a:solidFill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n-US" b="1" u="sng" dirty="0">
                <a:solidFill>
                  <a:srgbClr val="FF0000"/>
                </a:solidFill>
                <a:latin typeface="Palatino Linotype" pitchFamily="18" charset="0"/>
                <a:cs typeface="Times New Roman" pitchFamily="18" charset="0"/>
              </a:rPr>
              <a:t>For Outstanding Contributions in the Field of </a:t>
            </a:r>
            <a:r>
              <a:rPr lang="en-US" b="1" u="sng" dirty="0" smtClean="0">
                <a:solidFill>
                  <a:srgbClr val="FF0000"/>
                </a:solidFill>
                <a:latin typeface="Palatino Linotype" pitchFamily="18" charset="0"/>
                <a:cs typeface="Times New Roman" pitchFamily="18" charset="0"/>
              </a:rPr>
              <a:t>Chemical Ecology of the Red Imported Fire Ant</a:t>
            </a:r>
            <a:endParaRPr lang="en-US" u="sng" dirty="0">
              <a:solidFill>
                <a:srgbClr val="FF0000"/>
              </a:solidFill>
              <a:latin typeface="Palatino Linotype" pitchFamily="18" charset="0"/>
              <a:cs typeface="Times New Roman" pitchFamily="18" charset="0"/>
            </a:endParaRPr>
          </a:p>
          <a:p>
            <a:pPr algn="ctr"/>
            <a:endParaRPr lang="en-US" dirty="0">
              <a:latin typeface="Palatino Linotype" pitchFamily="18" charset="0"/>
              <a:cs typeface="Times New Roman" pitchFamily="18" charset="0"/>
            </a:endParaRPr>
          </a:p>
          <a:p>
            <a:pPr algn="ctr"/>
            <a:endParaRPr lang="en-US" dirty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n-US" dirty="0">
                <a:latin typeface="Palatino Linotype" pitchFamily="18" charset="0"/>
                <a:cs typeface="Times New Roman" pitchFamily="18" charset="0"/>
              </a:rPr>
              <a:t>Awarded on this </a:t>
            </a:r>
            <a:r>
              <a:rPr lang="en-US" dirty="0" smtClean="0">
                <a:latin typeface="Palatino Linotype" pitchFamily="18" charset="0"/>
                <a:cs typeface="Times New Roman" pitchFamily="18" charset="0"/>
              </a:rPr>
              <a:t>25</a:t>
            </a:r>
            <a:r>
              <a:rPr lang="en-US" baseline="30000" dirty="0" smtClean="0">
                <a:latin typeface="Palatino Linotype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Palatino Linotype" pitchFamily="18" charset="0"/>
                <a:cs typeface="Times New Roman" pitchFamily="18" charset="0"/>
              </a:rPr>
              <a:t>day of July at the </a:t>
            </a:r>
            <a:r>
              <a:rPr lang="en-US" dirty="0" smtClean="0">
                <a:latin typeface="Palatino Linotype" pitchFamily="18" charset="0"/>
                <a:cs typeface="Times New Roman" pitchFamily="18" charset="0"/>
              </a:rPr>
              <a:t>2018 </a:t>
            </a:r>
            <a:endParaRPr lang="en-US" dirty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n-US" dirty="0">
                <a:latin typeface="Palatino Linotype" pitchFamily="18" charset="0"/>
                <a:cs typeface="Times New Roman" pitchFamily="18" charset="0"/>
              </a:rPr>
              <a:t>Florida Entomological Society Annual Meeting, </a:t>
            </a:r>
          </a:p>
          <a:p>
            <a:pPr algn="ctr"/>
            <a:r>
              <a:rPr lang="en-US" dirty="0">
                <a:latin typeface="Palatino Linotype" pitchFamily="18" charset="0"/>
                <a:cs typeface="Times New Roman" pitchFamily="18" charset="0"/>
              </a:rPr>
              <a:t>St. Augustine, Florida</a:t>
            </a:r>
          </a:p>
          <a:p>
            <a:pPr algn="ctr"/>
            <a:endParaRPr lang="en-US" dirty="0">
              <a:latin typeface="Palatino Linotype" pitchFamily="18" charset="0"/>
              <a:cs typeface="Times New Roman" pitchFamily="18" charset="0"/>
            </a:endParaRPr>
          </a:p>
          <a:p>
            <a:pPr defTabSz="463550"/>
            <a:endParaRPr lang="en-US" dirty="0">
              <a:latin typeface="Palatino Linotype" pitchFamily="18" charset="0"/>
              <a:cs typeface="Times New Roman" pitchFamily="18" charset="0"/>
            </a:endParaRPr>
          </a:p>
          <a:p>
            <a:pPr defTabSz="463550"/>
            <a:r>
              <a:rPr lang="en-US" dirty="0">
                <a:latin typeface="Palatino Linotype" pitchFamily="18" charset="0"/>
                <a:cs typeface="Times New Roman" pitchFamily="18" charset="0"/>
              </a:rPr>
              <a:t>	Heather </a:t>
            </a:r>
            <a:r>
              <a:rPr lang="en-US" dirty="0" err="1">
                <a:latin typeface="Palatino Linotype" pitchFamily="18" charset="0"/>
                <a:cs typeface="Times New Roman" pitchFamily="18" charset="0"/>
              </a:rPr>
              <a:t>McAuslane</a:t>
            </a:r>
            <a:r>
              <a:rPr lang="en-US" dirty="0">
                <a:latin typeface="Palatino Linotype" pitchFamily="18" charset="0"/>
                <a:cs typeface="Times New Roman" pitchFamily="18" charset="0"/>
              </a:rPr>
              <a:t>, President </a:t>
            </a:r>
          </a:p>
        </p:txBody>
      </p:sp>
      <p:pic>
        <p:nvPicPr>
          <p:cNvPr id="3" name="Picture 2" descr="C:\Users\spa\Documents\MREC\Symposia\FES awards\Awards to be posted online\Certificates\Untitled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774700"/>
            <a:ext cx="2120900" cy="212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16" y="27550"/>
            <a:ext cx="6566768" cy="8839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00100" y="4945519"/>
            <a:ext cx="5257800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Ruberson</a:t>
            </a: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Outstanding Contributions in the Biological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ontrol of Arthropod Pests</a:t>
            </a: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2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1516</TotalTime>
  <Words>264</Words>
  <Application>Microsoft Office PowerPoint</Application>
  <PresentationFormat>Letter Paper (8.5x11 in)</PresentationFormat>
  <Paragraphs>103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Aharoni</vt:lpstr>
      <vt:lpstr>Arial</vt:lpstr>
      <vt:lpstr>Britannic Bold</vt:lpstr>
      <vt:lpstr>Calibri</vt:lpstr>
      <vt:lpstr>Palatino Linotype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Wayne Hunter</dc:creator>
  <cp:lastModifiedBy>r</cp:lastModifiedBy>
  <cp:revision>128</cp:revision>
  <cp:lastPrinted>2017-07-13T18:38:15Z</cp:lastPrinted>
  <dcterms:created xsi:type="dcterms:W3CDTF">2011-02-08T16:12:48Z</dcterms:created>
  <dcterms:modified xsi:type="dcterms:W3CDTF">2018-08-08T17:38:09Z</dcterms:modified>
</cp:coreProperties>
</file>